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0"/>
  </p:handoutMasterIdLst>
  <p:sldIdLst>
    <p:sldId id="256" r:id="rId2"/>
    <p:sldId id="260" r:id="rId3"/>
    <p:sldId id="262" r:id="rId4"/>
    <p:sldId id="263" r:id="rId5"/>
    <p:sldId id="264" r:id="rId6"/>
    <p:sldId id="265" r:id="rId7"/>
    <p:sldId id="266" r:id="rId8"/>
    <p:sldId id="267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32319"/>
    <a:srgbClr val="173A8D"/>
    <a:srgbClr val="003374"/>
    <a:srgbClr val="C9A093"/>
    <a:srgbClr val="F1F1F1"/>
    <a:srgbClr val="385592"/>
    <a:srgbClr val="3A5896"/>
    <a:srgbClr val="1D3C7A"/>
    <a:srgbClr val="213969"/>
    <a:srgbClr val="FF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77" d="100"/>
          <a:sy n="77" d="100"/>
        </p:scale>
        <p:origin x="-258" y="13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102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50845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12725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8258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30094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09467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1875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481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1786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0024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5489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0863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459" y="1465729"/>
            <a:ext cx="7869891" cy="4711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8906" y="1"/>
            <a:ext cx="7839635" cy="13377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233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" y="0"/>
            <a:ext cx="9144000" cy="16328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8" name="Rectangle 3"/>
          <p:cNvSpPr/>
          <p:nvPr/>
        </p:nvSpPr>
        <p:spPr>
          <a:xfrm>
            <a:off x="3429183" y="1075831"/>
            <a:ext cx="4891826" cy="2353169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4"/>
          <p:cNvSpPr/>
          <p:nvPr/>
        </p:nvSpPr>
        <p:spPr>
          <a:xfrm>
            <a:off x="3247650" y="942730"/>
            <a:ext cx="5254893" cy="2619375"/>
          </a:xfrm>
          <a:prstGeom prst="rect">
            <a:avLst/>
          </a:prstGeom>
          <a:noFill/>
          <a:ln w="698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29183" y="1075831"/>
            <a:ext cx="5029017" cy="2353169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Краткая презентация образовательной программы МБДОУ 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Коноваловский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детский сад» Мензелинского муниципального района муниципального района РТ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8065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latin typeface="Times New Roman"/>
                <a:ea typeface="Calibri"/>
              </a:rPr>
              <a:t/>
            </a:r>
            <a:br>
              <a:rPr lang="ru-RU" sz="1400" dirty="0" smtClean="0">
                <a:latin typeface="Times New Roman"/>
                <a:ea typeface="Calibri"/>
              </a:rPr>
            </a:br>
            <a:r>
              <a:rPr lang="ru-RU" sz="1400" dirty="0">
                <a:latin typeface="Times New Roman"/>
                <a:ea typeface="Calibri"/>
              </a:rPr>
              <a:t/>
            </a:r>
            <a:br>
              <a:rPr lang="ru-RU" sz="1400" dirty="0">
                <a:latin typeface="Times New Roman"/>
                <a:ea typeface="Calibri"/>
              </a:rPr>
            </a:br>
            <a:r>
              <a:rPr lang="ru-RU" sz="1400" dirty="0" smtClean="0">
                <a:latin typeface="Times New Roman"/>
                <a:ea typeface="Calibri"/>
              </a:rPr>
              <a:t/>
            </a:r>
            <a:br>
              <a:rPr lang="ru-RU" sz="1400" dirty="0" smtClean="0">
                <a:latin typeface="Times New Roman"/>
                <a:ea typeface="Calibri"/>
              </a:rPr>
            </a:br>
            <a:r>
              <a:rPr lang="ru-RU" sz="1400" dirty="0">
                <a:latin typeface="Times New Roman"/>
                <a:ea typeface="Calibri"/>
              </a:rPr>
              <a:t/>
            </a:r>
            <a:br>
              <a:rPr lang="ru-RU" sz="1400" dirty="0">
                <a:latin typeface="Times New Roman"/>
                <a:ea typeface="Calibri"/>
              </a:rPr>
            </a:br>
            <a:r>
              <a:rPr lang="ru-RU" sz="1400" dirty="0" smtClean="0">
                <a:latin typeface="Times New Roman"/>
                <a:ea typeface="Calibri"/>
              </a:rPr>
              <a:t/>
            </a:r>
            <a:br>
              <a:rPr lang="ru-RU" sz="1400" dirty="0" smtClean="0">
                <a:latin typeface="Times New Roman"/>
                <a:ea typeface="Calibri"/>
              </a:rPr>
            </a:br>
            <a:r>
              <a:rPr lang="ru-RU" sz="1400" dirty="0">
                <a:latin typeface="Times New Roman"/>
                <a:ea typeface="Calibri"/>
              </a:rPr>
              <a:t/>
            </a:r>
            <a:br>
              <a:rPr lang="ru-RU" sz="1400" dirty="0">
                <a:latin typeface="Times New Roman"/>
                <a:ea typeface="Calibri"/>
              </a:rPr>
            </a:br>
            <a:r>
              <a:rPr lang="ru-RU" sz="1400" dirty="0" smtClean="0">
                <a:latin typeface="Times New Roman"/>
                <a:ea typeface="Calibri"/>
              </a:rPr>
              <a:t/>
            </a:r>
            <a:br>
              <a:rPr lang="ru-RU" sz="1400" dirty="0" smtClean="0">
                <a:latin typeface="Times New Roman"/>
                <a:ea typeface="Calibri"/>
              </a:rPr>
            </a:br>
            <a:r>
              <a:rPr lang="ru-RU" sz="1400" dirty="0">
                <a:latin typeface="Times New Roman"/>
                <a:ea typeface="Calibri"/>
              </a:rPr>
              <a:t/>
            </a:r>
            <a:br>
              <a:rPr lang="ru-RU" sz="1400" dirty="0">
                <a:latin typeface="Times New Roman"/>
                <a:ea typeface="Calibri"/>
              </a:rPr>
            </a:br>
            <a:r>
              <a:rPr lang="ru-RU" sz="1400" dirty="0" smtClean="0">
                <a:latin typeface="Times New Roman"/>
                <a:ea typeface="Calibri"/>
              </a:rPr>
              <a:t/>
            </a:r>
            <a:br>
              <a:rPr lang="ru-RU" sz="1400" dirty="0" smtClean="0">
                <a:latin typeface="Times New Roman"/>
                <a:ea typeface="Calibri"/>
              </a:rPr>
            </a:br>
            <a:r>
              <a:rPr lang="ru-RU" sz="1400" dirty="0">
                <a:latin typeface="Times New Roman"/>
                <a:ea typeface="Calibri"/>
              </a:rPr>
              <a:t/>
            </a:r>
            <a:br>
              <a:rPr lang="ru-RU" sz="1400" dirty="0">
                <a:latin typeface="Times New Roman"/>
                <a:ea typeface="Calibri"/>
              </a:rPr>
            </a:br>
            <a:r>
              <a:rPr lang="ru-RU" sz="1400" dirty="0" smtClean="0">
                <a:latin typeface="Times New Roman"/>
                <a:ea typeface="Calibri"/>
              </a:rPr>
              <a:t/>
            </a:r>
            <a:br>
              <a:rPr lang="ru-RU" sz="1400" dirty="0" smtClean="0">
                <a:latin typeface="Times New Roman"/>
                <a:ea typeface="Calibri"/>
              </a:rPr>
            </a:br>
            <a:r>
              <a:rPr lang="ru-RU" sz="1400" dirty="0">
                <a:latin typeface="Times New Roman"/>
                <a:ea typeface="Calibri"/>
              </a:rPr>
              <a:t/>
            </a:r>
            <a:br>
              <a:rPr lang="ru-RU" sz="1400" dirty="0">
                <a:latin typeface="Times New Roman"/>
                <a:ea typeface="Calibri"/>
              </a:rPr>
            </a:br>
            <a:r>
              <a:rPr lang="ru-RU" sz="1400" dirty="0" smtClean="0">
                <a:latin typeface="Times New Roman"/>
                <a:ea typeface="Calibri"/>
              </a:rPr>
              <a:t/>
            </a:r>
            <a:br>
              <a:rPr lang="ru-RU" sz="1400" dirty="0" smtClean="0">
                <a:latin typeface="Times New Roman"/>
                <a:ea typeface="Calibri"/>
              </a:rPr>
            </a:br>
            <a:r>
              <a:rPr lang="ru-RU" sz="1400" dirty="0">
                <a:latin typeface="Times New Roman"/>
                <a:ea typeface="Calibri"/>
              </a:rPr>
              <a:t/>
            </a:r>
            <a:br>
              <a:rPr lang="ru-RU" sz="1400" dirty="0">
                <a:latin typeface="Times New Roman"/>
                <a:ea typeface="Calibri"/>
              </a:rPr>
            </a:br>
            <a:r>
              <a:rPr lang="ru-RU" sz="1400" dirty="0" smtClean="0">
                <a:latin typeface="Times New Roman"/>
                <a:ea typeface="Calibri"/>
              </a:rPr>
              <a:t/>
            </a:r>
            <a:br>
              <a:rPr lang="ru-RU" sz="1400" dirty="0" smtClean="0">
                <a:latin typeface="Times New Roman"/>
                <a:ea typeface="Calibri"/>
              </a:rPr>
            </a:br>
            <a:r>
              <a:rPr lang="ru-RU" sz="1400" dirty="0">
                <a:latin typeface="Times New Roman"/>
                <a:ea typeface="Calibri"/>
              </a:rPr>
              <a:t/>
            </a:r>
            <a:br>
              <a:rPr lang="ru-RU" sz="1400" dirty="0">
                <a:latin typeface="Times New Roman"/>
                <a:ea typeface="Calibri"/>
              </a:rPr>
            </a:br>
            <a:r>
              <a:rPr lang="ru-RU" sz="1400" dirty="0" smtClean="0">
                <a:latin typeface="Times New Roman"/>
                <a:ea typeface="Calibri"/>
              </a:rPr>
              <a:t/>
            </a:r>
            <a:br>
              <a:rPr lang="ru-RU" sz="1400" dirty="0" smtClean="0">
                <a:latin typeface="Times New Roman"/>
                <a:ea typeface="Calibri"/>
              </a:rPr>
            </a:br>
            <a:r>
              <a:rPr lang="ru-RU" sz="1400" dirty="0">
                <a:latin typeface="Times New Roman"/>
                <a:ea typeface="Calibri"/>
              </a:rPr>
              <a:t/>
            </a:r>
            <a:br>
              <a:rPr lang="ru-RU" sz="1400" dirty="0">
                <a:latin typeface="Times New Roman"/>
                <a:ea typeface="Calibri"/>
              </a:rPr>
            </a:br>
            <a:r>
              <a:rPr lang="ru-RU" sz="1400" dirty="0" smtClean="0">
                <a:latin typeface="Times New Roman"/>
                <a:ea typeface="Calibri"/>
              </a:rPr>
              <a:t/>
            </a:r>
            <a:br>
              <a:rPr lang="ru-RU" sz="1400" dirty="0" smtClean="0">
                <a:latin typeface="Times New Roman"/>
                <a:ea typeface="Calibri"/>
              </a:rPr>
            </a:br>
            <a:r>
              <a:rPr lang="ru-RU" sz="1400" dirty="0">
                <a:latin typeface="Times New Roman"/>
                <a:ea typeface="Calibri"/>
              </a:rPr>
              <a:t/>
            </a:r>
            <a:br>
              <a:rPr lang="ru-RU" sz="1400" dirty="0">
                <a:latin typeface="Times New Roman"/>
                <a:ea typeface="Calibri"/>
              </a:rPr>
            </a:br>
            <a:r>
              <a:rPr lang="ru-RU" sz="1400" dirty="0" smtClean="0">
                <a:latin typeface="Times New Roman"/>
                <a:ea typeface="Calibri"/>
              </a:rPr>
              <a:t/>
            </a:r>
            <a:br>
              <a:rPr lang="ru-RU" sz="1400" dirty="0" smtClean="0">
                <a:latin typeface="Times New Roman"/>
                <a:ea typeface="Calibri"/>
              </a:rPr>
            </a:br>
            <a:r>
              <a:rPr lang="ru-RU" sz="1400" dirty="0">
                <a:latin typeface="Times New Roman"/>
                <a:ea typeface="Calibri"/>
              </a:rPr>
              <a:t/>
            </a:r>
            <a:br>
              <a:rPr lang="ru-RU" sz="1400" dirty="0">
                <a:latin typeface="Times New Roman"/>
                <a:ea typeface="Calibri"/>
              </a:rPr>
            </a:br>
            <a:r>
              <a:rPr lang="ru-RU" sz="1400" dirty="0" smtClean="0">
                <a:latin typeface="Times New Roman"/>
                <a:ea typeface="Calibri"/>
              </a:rPr>
              <a:t/>
            </a:r>
            <a:br>
              <a:rPr lang="ru-RU" sz="1400" dirty="0" smtClean="0">
                <a:latin typeface="Times New Roman"/>
                <a:ea typeface="Calibri"/>
              </a:rPr>
            </a:br>
            <a:r>
              <a:rPr lang="ru-RU" sz="1400" dirty="0">
                <a:latin typeface="Times New Roman"/>
                <a:ea typeface="Calibri"/>
              </a:rPr>
              <a:t/>
            </a:r>
            <a:br>
              <a:rPr lang="ru-RU" sz="1400" dirty="0">
                <a:latin typeface="Times New Roman"/>
                <a:ea typeface="Calibri"/>
              </a:rPr>
            </a:br>
            <a:r>
              <a:rPr lang="ru-RU" sz="1400" dirty="0" smtClean="0">
                <a:latin typeface="Times New Roman"/>
                <a:ea typeface="Calibri"/>
              </a:rPr>
              <a:t/>
            </a:r>
            <a:br>
              <a:rPr lang="ru-RU" sz="1400" dirty="0" smtClean="0">
                <a:latin typeface="Times New Roman"/>
                <a:ea typeface="Calibri"/>
              </a:rPr>
            </a:br>
            <a:r>
              <a:rPr lang="ru-RU" sz="1400" dirty="0">
                <a:latin typeface="Times New Roman"/>
                <a:ea typeface="Calibri"/>
              </a:rPr>
              <a:t/>
            </a:r>
            <a:br>
              <a:rPr lang="ru-RU" sz="1400" dirty="0">
                <a:latin typeface="Times New Roman"/>
                <a:ea typeface="Calibri"/>
              </a:rPr>
            </a:br>
            <a:r>
              <a:rPr lang="ru-RU" sz="2000" dirty="0" smtClean="0">
                <a:latin typeface="Times New Roman" pitchFamily="18" charset="0"/>
                <a:ea typeface="Calibri"/>
                <a:cs typeface="Times New Roman" pitchFamily="18" charset="0"/>
              </a:rPr>
              <a:t>Основная  </a:t>
            </a:r>
            <a:r>
              <a:rPr lang="ru-RU" sz="2000" dirty="0">
                <a:latin typeface="Times New Roman" pitchFamily="18" charset="0"/>
                <a:ea typeface="Calibri"/>
                <a:cs typeface="Times New Roman" pitchFamily="18" charset="0"/>
              </a:rPr>
              <a:t>образовательная программа – образовательная программа </a:t>
            </a:r>
            <a:r>
              <a:rPr lang="ru-RU" sz="2000" dirty="0" smtClean="0">
                <a:latin typeface="Times New Roman" pitchFamily="18" charset="0"/>
                <a:ea typeface="Calibri"/>
                <a:cs typeface="Times New Roman" pitchFamily="18" charset="0"/>
              </a:rPr>
              <a:t>МБДОУ </a:t>
            </a:r>
            <a:r>
              <a:rPr lang="ru-RU" sz="2000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Коноваловского</a:t>
            </a:r>
            <a:r>
              <a:rPr lang="ru-RU" sz="2000" dirty="0" smtClean="0">
                <a:latin typeface="Times New Roman" pitchFamily="18" charset="0"/>
                <a:ea typeface="Calibri"/>
                <a:cs typeface="Times New Roman" pitchFamily="18" charset="0"/>
              </a:rPr>
              <a:t> детского сада  «Солнышко» муниципального </a:t>
            </a:r>
            <a:r>
              <a:rPr lang="ru-RU" sz="2000" dirty="0">
                <a:latin typeface="Times New Roman" pitchFamily="18" charset="0"/>
                <a:ea typeface="Calibri"/>
                <a:cs typeface="Times New Roman" pitchFamily="18" charset="0"/>
              </a:rPr>
              <a:t>района Республики Татарстан (далее Программа) разрабатывалась в соответствии с Федеральным законом от 29 декабря 2012 г. № 273-ФЗ «Об образовании в Российской Федерации» и Федеральным государственным образовательным стандартом дошкольного </a:t>
            </a:r>
            <a:r>
              <a:rPr lang="ru-RU" sz="2000" dirty="0" smtClean="0">
                <a:latin typeface="Times New Roman" pitchFamily="18" charset="0"/>
                <a:ea typeface="Calibri"/>
                <a:cs typeface="Times New Roman" pitchFamily="18" charset="0"/>
              </a:rPr>
              <a:t>образования.</a:t>
            </a:r>
            <a:br>
              <a:rPr lang="ru-RU" sz="2000" dirty="0" smtClean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ea typeface="Calibri"/>
                <a:cs typeface="Times New Roman" pitchFamily="18" charset="0"/>
              </a:rPr>
              <a:t>Программа направлена на создание условий развития дошкольников, открывающих возможности  для позитивной социализации ребёнка, его всестороннего личностного развития, развития инициативы и творческих способностей на основе сотрудничества со взрослыми и сверстниками в соответствующих дошкольному возрасту видам деятельности.</a:t>
            </a:r>
            <a:br>
              <a:rPr lang="ru-RU" sz="2000" dirty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ea typeface="Calibri"/>
                <a:cs typeface="Times New Roman" pitchFamily="18" charset="0"/>
              </a:rPr>
              <a:t>Программа включает обязательную часть и часть, формируемую участниками образовательных отношений. Обе части являются взаимодополняющими и необходимыми с точки зрения реализации требований Федерального государственного образовательного стандарта дошкольного образования </a:t>
            </a:r>
            <a:r>
              <a:rPr lang="ru-RU" sz="2000" dirty="0" smtClean="0"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3546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Цели и задачи реализации программы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6563" y="1322172"/>
            <a:ext cx="8526162" cy="5338119"/>
          </a:xfrm>
        </p:spPr>
        <p:txBody>
          <a:bodyPr>
            <a:normAutofit/>
          </a:bodyPr>
          <a:lstStyle/>
          <a:p>
            <a:pPr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dirty="0">
                <a:solidFill>
                  <a:prstClr val="black"/>
                </a:solidFill>
                <a:latin typeface="Times New Roman"/>
                <a:ea typeface="Calibri"/>
              </a:rPr>
              <a:t>● охрана и укрепление физического и психического здоровья детей, в том числе их эмоционального благополучия;</a:t>
            </a:r>
            <a:endParaRPr lang="ru-RU" sz="1400" dirty="0">
              <a:solidFill>
                <a:prstClr val="black"/>
              </a:solidFill>
              <a:ea typeface="Calibri"/>
            </a:endParaRPr>
          </a:p>
          <a:p>
            <a:pPr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dirty="0">
                <a:solidFill>
                  <a:prstClr val="black"/>
                </a:solidFill>
                <a:latin typeface="Times New Roman"/>
                <a:ea typeface="Calibri"/>
              </a:rPr>
              <a:t>● обеспечение равных возможностей полноценного развития каждого ребёнка в период дошкольного детства независимо от места проживания, пола, нации, языка, социального статуса, психофизиологических особенностей (в том числе ограниченных возможностей здоровья);</a:t>
            </a:r>
            <a:endParaRPr lang="ru-RU" sz="1400" dirty="0">
              <a:solidFill>
                <a:prstClr val="black"/>
              </a:solidFill>
              <a:ea typeface="Calibri"/>
            </a:endParaRPr>
          </a:p>
          <a:p>
            <a:pPr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dirty="0">
                <a:solidFill>
                  <a:prstClr val="black"/>
                </a:solidFill>
                <a:latin typeface="Times New Roman"/>
                <a:ea typeface="Calibri"/>
              </a:rPr>
              <a:t>● обеспечение преемственности основных образовательных программ дошкольного и начального общего образования;</a:t>
            </a:r>
            <a:endParaRPr lang="ru-RU" sz="1400" dirty="0">
              <a:solidFill>
                <a:prstClr val="black"/>
              </a:solidFill>
              <a:ea typeface="Calibri"/>
            </a:endParaRPr>
          </a:p>
          <a:p>
            <a:pPr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dirty="0">
                <a:solidFill>
                  <a:prstClr val="black"/>
                </a:solidFill>
                <a:latin typeface="Times New Roman"/>
                <a:ea typeface="Calibri"/>
              </a:rPr>
              <a:t>● создание благоприятных условий развития детей в соответствии с их возрастными и индивидуальными особенностями и склонностями развития способностей и творческого потенциала каждого ребёнка как субъекта отношений с самим собой, другими детьми, взрослыми и миром;</a:t>
            </a:r>
            <a:endParaRPr lang="ru-RU" sz="1400" dirty="0">
              <a:solidFill>
                <a:prstClr val="black"/>
              </a:solidFill>
              <a:ea typeface="Calibri"/>
            </a:endParaRPr>
          </a:p>
          <a:p>
            <a:pPr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dirty="0">
                <a:solidFill>
                  <a:prstClr val="black"/>
                </a:solidFill>
                <a:latin typeface="Times New Roman"/>
                <a:ea typeface="Calibri"/>
              </a:rPr>
              <a:t>● объединение обучения и воспитания в целостный образовательный процесс на основе духовно-нравственных и социокультурных ценностей и принятых в обществе правил и норм поведения в интересах человека, семьи, общества;</a:t>
            </a:r>
            <a:endParaRPr lang="ru-RU" sz="1400" dirty="0">
              <a:solidFill>
                <a:prstClr val="black"/>
              </a:solidFill>
              <a:ea typeface="Calibri"/>
            </a:endParaRPr>
          </a:p>
          <a:p>
            <a:pPr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dirty="0">
                <a:solidFill>
                  <a:prstClr val="black"/>
                </a:solidFill>
                <a:latin typeface="Times New Roman"/>
                <a:ea typeface="Calibri"/>
              </a:rPr>
              <a:t>● формирование общей культуры личности воспитанников, развитие их социальных, нравственных, эстетических, интеллектуальных, физических качеств, инициативности, самостоятельности и ответственности ребёнка, формирования предпосылок учебной деятельности;</a:t>
            </a:r>
            <a:endParaRPr lang="ru-RU" sz="1400" dirty="0">
              <a:solidFill>
                <a:prstClr val="black"/>
              </a:solidFill>
              <a:ea typeface="Calibri"/>
            </a:endParaRPr>
          </a:p>
          <a:p>
            <a:pPr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dirty="0">
                <a:solidFill>
                  <a:prstClr val="black"/>
                </a:solidFill>
                <a:latin typeface="Times New Roman"/>
                <a:ea typeface="Calibri"/>
              </a:rPr>
              <a:t>● обеспечение вариативности и разнообразия содержания образовательных программ и организационных форм уровня дошкольного образования, возможности формирования образовательных программ различной направленности с учётом образовательных потребностей и способностей воспитанников;</a:t>
            </a:r>
            <a:endParaRPr lang="ru-RU" sz="1400" dirty="0">
              <a:solidFill>
                <a:prstClr val="black"/>
              </a:solidFill>
              <a:ea typeface="Calibri"/>
            </a:endParaRPr>
          </a:p>
          <a:p>
            <a:pPr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dirty="0">
                <a:solidFill>
                  <a:prstClr val="black"/>
                </a:solidFill>
                <a:latin typeface="Times New Roman"/>
                <a:ea typeface="Calibri"/>
              </a:rPr>
              <a:t>● формирование социокультурной среды, соответствующей возрастным, индивидуальным, психологическим  и физиологическим особенностям детей;</a:t>
            </a:r>
            <a:endParaRPr lang="ru-RU" sz="1400" dirty="0">
              <a:solidFill>
                <a:prstClr val="black"/>
              </a:solidFill>
              <a:ea typeface="Calibri"/>
            </a:endParaRPr>
          </a:p>
          <a:p>
            <a:pPr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dirty="0">
                <a:solidFill>
                  <a:prstClr val="black"/>
                </a:solidFill>
                <a:latin typeface="Times New Roman"/>
                <a:ea typeface="Calibri"/>
              </a:rPr>
              <a:t>● обеспечение психолого-педагогической поддержки семьи и повышения компетентности родителей в вопросах развития и образования, охраны и укрепления здоровья детей;</a:t>
            </a:r>
            <a:endParaRPr lang="ru-RU" sz="1400" dirty="0">
              <a:solidFill>
                <a:prstClr val="black"/>
              </a:solidFill>
              <a:ea typeface="Calibri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134159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Times New Roman"/>
                <a:ea typeface="Calibri"/>
              </a:rPr>
              <a:t>Принципы и подходы к формированию программы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0703" y="1309816"/>
            <a:ext cx="8550875" cy="5375189"/>
          </a:xfrm>
        </p:spPr>
        <p:txBody>
          <a:bodyPr>
            <a:normAutofit fontScale="47500" lnSpcReduction="20000"/>
          </a:bodyPr>
          <a:lstStyle/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dirty="0">
                <a:latin typeface="Times New Roman"/>
                <a:ea typeface="Calibri"/>
                <a:cs typeface="Symbol"/>
              </a:rPr>
              <a:t>полноценное проживание ребёнком всех этапов детства (младенческого, раннего и дошкольного возраста), обогащения (амплификации) детского развития;</a:t>
            </a:r>
            <a:endParaRPr lang="ru-RU" sz="2400" dirty="0">
              <a:ea typeface="Calibri"/>
              <a:cs typeface="Symbol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dirty="0">
                <a:latin typeface="Times New Roman"/>
                <a:ea typeface="Calibri"/>
                <a:cs typeface="Symbol"/>
              </a:rPr>
              <a:t>индивидуализацию дошкольного образования </a:t>
            </a:r>
            <a:r>
              <a:rPr lang="ru-RU" spc="-10" dirty="0">
                <a:latin typeface="Times New Roman"/>
                <a:ea typeface="Calibri"/>
                <a:cs typeface="Symbol"/>
              </a:rPr>
              <a:t>(в том числе одарённых детей)</a:t>
            </a:r>
            <a:r>
              <a:rPr lang="ru-RU" dirty="0">
                <a:latin typeface="Times New Roman"/>
                <a:ea typeface="Calibri"/>
                <a:cs typeface="Symbol"/>
              </a:rPr>
              <a:t>; </a:t>
            </a:r>
            <a:endParaRPr lang="ru-RU" sz="2400" dirty="0">
              <a:ea typeface="Calibri"/>
              <a:cs typeface="Symbol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dirty="0">
                <a:latin typeface="Times New Roman"/>
                <a:ea typeface="Calibri"/>
                <a:cs typeface="Symbol"/>
              </a:rPr>
              <a:t>содействие и сотрудничество детей и взрослых, признание ребенка полноценным участником (субъектом) образовательных отношений;</a:t>
            </a:r>
            <a:endParaRPr lang="ru-RU" sz="2400" dirty="0">
              <a:ea typeface="Calibri"/>
              <a:cs typeface="Symbol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dirty="0">
                <a:latin typeface="Times New Roman"/>
                <a:ea typeface="Calibri"/>
                <a:cs typeface="Symbol"/>
              </a:rPr>
              <a:t>поддержку инициативы детей в различных видах деятельности;</a:t>
            </a:r>
            <a:endParaRPr lang="ru-RU" sz="2400" dirty="0">
              <a:ea typeface="Calibri"/>
              <a:cs typeface="Symbol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dirty="0">
                <a:latin typeface="Times New Roman"/>
                <a:ea typeface="Calibri"/>
                <a:cs typeface="Symbol"/>
              </a:rPr>
              <a:t>партнерство с семьей;</a:t>
            </a:r>
            <a:endParaRPr lang="ru-RU" sz="2400" dirty="0">
              <a:ea typeface="Calibri"/>
              <a:cs typeface="Symbol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dirty="0">
                <a:latin typeface="Times New Roman"/>
                <a:ea typeface="Calibri"/>
                <a:cs typeface="Symbol"/>
              </a:rPr>
              <a:t>приобщение детей к социокультурным нормам, традициям семьи, общества и государства;</a:t>
            </a:r>
            <a:endParaRPr lang="ru-RU" sz="2400" dirty="0">
              <a:ea typeface="Calibri"/>
              <a:cs typeface="Symbol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dirty="0">
                <a:latin typeface="Times New Roman"/>
                <a:ea typeface="Calibri"/>
                <a:cs typeface="Symbol"/>
              </a:rPr>
              <a:t>формирование познавательных интересов и познавательных действий ребенка в различных видах деятельности;</a:t>
            </a:r>
            <a:endParaRPr lang="ru-RU" sz="2400" dirty="0">
              <a:ea typeface="Calibri"/>
              <a:cs typeface="Symbol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dirty="0">
                <a:latin typeface="Times New Roman"/>
                <a:ea typeface="Calibri"/>
                <a:cs typeface="Symbol"/>
              </a:rPr>
              <a:t>возрастную адекватность (соответствия условий, требований, методов возрасту  и особенностям развития);</a:t>
            </a:r>
            <a:endParaRPr lang="ru-RU" sz="2400" dirty="0">
              <a:ea typeface="Calibri"/>
              <a:cs typeface="Symbol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dirty="0">
                <a:latin typeface="Times New Roman"/>
                <a:ea typeface="Calibri"/>
                <a:cs typeface="Symbol"/>
              </a:rPr>
              <a:t>учёт этнокультурной ситуации развития детей.</a:t>
            </a:r>
            <a:endParaRPr lang="ru-RU" sz="2400" dirty="0">
              <a:ea typeface="Calibri"/>
              <a:cs typeface="Symbol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spc="10" dirty="0">
                <a:latin typeface="Times New Roman"/>
                <a:ea typeface="Calibri"/>
                <a:cs typeface="Symbol"/>
              </a:rPr>
              <a:t>обеспечение преемственности дошкольного общего  и  начального </a:t>
            </a:r>
            <a:r>
              <a:rPr lang="ru-RU" dirty="0">
                <a:latin typeface="Times New Roman"/>
                <a:ea typeface="Calibri"/>
                <a:cs typeface="Symbol"/>
              </a:rPr>
              <a:t>общего образования</a:t>
            </a:r>
            <a:r>
              <a:rPr lang="ru-RU" dirty="0" smtClean="0">
                <a:latin typeface="Times New Roman"/>
                <a:ea typeface="Calibri"/>
                <a:cs typeface="Symbol"/>
              </a:rPr>
              <a:t>.</a:t>
            </a:r>
            <a:endParaRPr lang="ru-RU" sz="2400" dirty="0" smtClean="0">
              <a:ea typeface="Calibri"/>
              <a:cs typeface="Symbol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dirty="0" smtClean="0">
                <a:latin typeface="Times New Roman"/>
                <a:ea typeface="Calibri"/>
              </a:rPr>
              <a:t>уважение </a:t>
            </a:r>
            <a:r>
              <a:rPr lang="ru-RU" dirty="0">
                <a:latin typeface="Times New Roman"/>
                <a:ea typeface="Calibri"/>
              </a:rPr>
              <a:t>педагогов к человеческому достоинству воспитанников, формирование и поддержка их положительной самооценки, уверенности в собственных возможностях и способностях</a:t>
            </a:r>
            <a:r>
              <a:rPr lang="ru-RU" dirty="0" smtClean="0">
                <a:latin typeface="Times New Roman"/>
                <a:ea typeface="Calibri"/>
              </a:rPr>
              <a:t>;</a:t>
            </a:r>
            <a:endParaRPr lang="ru-RU" sz="2400" dirty="0" smtClean="0">
              <a:ea typeface="Calibri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dirty="0">
                <a:latin typeface="Times New Roman"/>
                <a:ea typeface="Calibri"/>
              </a:rPr>
              <a:t> использование в образовательном процессе форм и методов работы с детьми, соответствующих их возрастным и индивидуальным особенностям (недопустимость, как искусственного ускорения, так и искусственного замедления развития детей</a:t>
            </a:r>
            <a:r>
              <a:rPr lang="ru-RU" dirty="0" smtClean="0">
                <a:latin typeface="Times New Roman"/>
                <a:ea typeface="Calibri"/>
              </a:rPr>
              <a:t>);</a:t>
            </a:r>
            <a:endParaRPr lang="ru-RU" sz="2400" dirty="0" smtClean="0">
              <a:ea typeface="Calibri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dirty="0" smtClean="0">
                <a:latin typeface="Times New Roman"/>
                <a:ea typeface="Calibri"/>
              </a:rPr>
              <a:t>построение </a:t>
            </a:r>
            <a:r>
              <a:rPr lang="ru-RU" dirty="0">
                <a:latin typeface="Times New Roman"/>
                <a:ea typeface="Calibri"/>
              </a:rPr>
              <a:t>образовательного процесса на основе взаимодействия взрослых с детьми, ориентированного на интересы и возможности каждого ребёнка и учитывающего социальную ситуацию его развития</a:t>
            </a:r>
            <a:r>
              <a:rPr lang="ru-RU" dirty="0" smtClean="0">
                <a:latin typeface="Times New Roman"/>
                <a:ea typeface="Calibri"/>
              </a:rPr>
              <a:t>;</a:t>
            </a:r>
            <a:endParaRPr lang="ru-RU" sz="2400" dirty="0" smtClean="0">
              <a:ea typeface="Calibri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dirty="0">
                <a:latin typeface="Times New Roman"/>
                <a:ea typeface="Calibri"/>
              </a:rPr>
              <a:t> поддержка педагогами положительного, доброжелательного отношения детей друг к другу и взаимодействия детей друг с другом в разных видах деятельности; </a:t>
            </a:r>
            <a:endParaRPr lang="ru-RU" sz="2400" dirty="0" smtClean="0">
              <a:ea typeface="Calibri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dirty="0" smtClean="0">
                <a:latin typeface="Times New Roman"/>
                <a:ea typeface="Calibri"/>
              </a:rPr>
              <a:t>поддержка </a:t>
            </a:r>
            <a:r>
              <a:rPr lang="ru-RU" dirty="0">
                <a:latin typeface="Times New Roman"/>
                <a:ea typeface="Calibri"/>
              </a:rPr>
              <a:t>инициативы и самостоятельности детей в специфических для них видах </a:t>
            </a:r>
            <a:r>
              <a:rPr lang="ru-RU" dirty="0" smtClean="0">
                <a:latin typeface="Times New Roman"/>
                <a:ea typeface="Calibri"/>
              </a:rPr>
              <a:t>деятельности;</a:t>
            </a:r>
            <a:endParaRPr lang="ru-RU" sz="2400" dirty="0" smtClean="0">
              <a:ea typeface="Calibri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dirty="0" smtClean="0">
                <a:latin typeface="Times New Roman"/>
                <a:ea typeface="Calibri"/>
              </a:rPr>
              <a:t>возможность </a:t>
            </a:r>
            <a:r>
              <a:rPr lang="ru-RU" dirty="0">
                <a:latin typeface="Times New Roman"/>
                <a:ea typeface="Calibri"/>
              </a:rPr>
              <a:t>выбора детьми материалов,  видов активности, участников совместной деятельности и </a:t>
            </a:r>
            <a:r>
              <a:rPr lang="ru-RU" dirty="0" smtClean="0">
                <a:latin typeface="Times New Roman"/>
                <a:ea typeface="Calibri"/>
              </a:rPr>
              <a:t>общения;</a:t>
            </a:r>
            <a:endParaRPr lang="ru-RU" sz="2400" dirty="0" smtClean="0">
              <a:ea typeface="Calibri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dirty="0" smtClean="0">
                <a:latin typeface="Times New Roman"/>
                <a:ea typeface="Calibri"/>
              </a:rPr>
              <a:t>защита </a:t>
            </a:r>
            <a:r>
              <a:rPr lang="ru-RU" dirty="0">
                <a:latin typeface="Times New Roman"/>
                <a:ea typeface="Calibri"/>
              </a:rPr>
              <a:t>детей от всех форм физического и психического насилия; </a:t>
            </a:r>
            <a:endParaRPr lang="ru-RU" sz="2400" dirty="0" smtClean="0">
              <a:ea typeface="Calibri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dirty="0" smtClean="0">
                <a:latin typeface="Times New Roman"/>
                <a:ea typeface="Calibri"/>
              </a:rPr>
              <a:t>поддержка </a:t>
            </a:r>
            <a:r>
              <a:rPr lang="ru-RU" dirty="0">
                <a:latin typeface="Times New Roman"/>
                <a:ea typeface="Calibri"/>
              </a:rPr>
              <a:t>Организацией и педагогами родителей дошкольников в воспитании детей, охране и укреплении их здоровья, вовлечение семей воспитанников непосредственно в </a:t>
            </a:r>
            <a:r>
              <a:rPr lang="ru-RU" dirty="0" smtClean="0">
                <a:latin typeface="Times New Roman"/>
                <a:ea typeface="Calibri"/>
              </a:rPr>
              <a:t>образовательный </a:t>
            </a:r>
            <a:r>
              <a:rPr lang="ru-RU" dirty="0">
                <a:latin typeface="Times New Roman"/>
                <a:ea typeface="Calibri"/>
              </a:rPr>
              <a:t>процесс</a:t>
            </a:r>
            <a:r>
              <a:rPr lang="ru-RU" dirty="0" smtClean="0">
                <a:latin typeface="Times New Roman"/>
                <a:ea typeface="Calibri"/>
              </a:rPr>
              <a:t>.</a:t>
            </a:r>
            <a:endParaRPr lang="ru-RU" sz="2400" dirty="0"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18845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7695" y="160639"/>
            <a:ext cx="7839635" cy="716691"/>
          </a:xfrm>
        </p:spPr>
        <p:txBody>
          <a:bodyPr>
            <a:normAutofit fontScale="90000"/>
          </a:bodyPr>
          <a:lstStyle/>
          <a:p>
            <a:pPr marL="457200" lvl="1" algn="ctr"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/>
                <a:ea typeface="Times New Roman"/>
              </a:rPr>
              <a:t/>
            </a:r>
            <a:br>
              <a:rPr lang="ru-RU" sz="2400" b="1" dirty="0" smtClean="0">
                <a:effectLst/>
                <a:latin typeface="Times New Roman"/>
                <a:ea typeface="Times New Roman"/>
              </a:rPr>
            </a:br>
            <a:r>
              <a:rPr lang="ru-RU" sz="2400" b="1" dirty="0" smtClean="0">
                <a:effectLst/>
                <a:latin typeface="Times New Roman"/>
                <a:ea typeface="Times New Roman"/>
              </a:rPr>
              <a:t>Планируемые результаты освоения программы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/>
            </a:r>
            <a:br>
              <a:rPr lang="ru-RU" sz="1600" dirty="0" smtClean="0">
                <a:effectLst/>
                <a:latin typeface="Times New Roman"/>
                <a:ea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5989" y="1062682"/>
            <a:ext cx="8476735" cy="5795318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900" b="1" dirty="0" smtClean="0">
                <a:latin typeface="Times New Roman"/>
                <a:ea typeface="Calibri"/>
              </a:rPr>
              <a:t>       Целевые </a:t>
            </a:r>
            <a:r>
              <a:rPr lang="ru-RU" sz="2900" b="1" dirty="0">
                <a:latin typeface="Times New Roman"/>
                <a:ea typeface="Calibri"/>
              </a:rPr>
              <a:t>ориентиры образования в раннем возрасте:</a:t>
            </a:r>
            <a:endParaRPr lang="ru-RU" sz="2900" dirty="0">
              <a:ea typeface="Calibri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900" dirty="0">
                <a:latin typeface="Times New Roman"/>
                <a:ea typeface="Calibri"/>
                <a:cs typeface="Symbol"/>
              </a:rPr>
              <a:t>ребенок интересуется окружающими предметами и активно действует с ними; эмоционально вовлечен в действия с игрушками и другими предметами, стремится проявлять настойчивость в достижении результата своих действий;</a:t>
            </a:r>
            <a:endParaRPr lang="ru-RU" sz="2900" dirty="0">
              <a:ea typeface="Calibri"/>
              <a:cs typeface="Symbol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900" dirty="0">
                <a:latin typeface="Times New Roman"/>
                <a:ea typeface="Calibri"/>
                <a:cs typeface="Symbol"/>
              </a:rPr>
              <a:t>использует специфические, культурно фиксированные предметные действия, знает назначение бытовых предметов (ложки, расчески, карандаша и пр.) и умеет пользоваться ими. Владеет простейшими навыками самообслуживания; стремится проявлять самостоятельность в бытовом и игровом поведении;</a:t>
            </a:r>
            <a:endParaRPr lang="ru-RU" sz="2900" dirty="0">
              <a:ea typeface="Calibri"/>
              <a:cs typeface="Symbol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900" dirty="0">
                <a:latin typeface="Times New Roman"/>
                <a:ea typeface="Calibri"/>
                <a:cs typeface="Symbol"/>
              </a:rPr>
              <a:t>владеет активной речью, включенной в общение; может обращаться с вопросами и просьбами, понимает речь взрослых; знает названия окружающих предметов и игрушек;</a:t>
            </a:r>
            <a:endParaRPr lang="ru-RU" sz="2900" dirty="0">
              <a:ea typeface="Calibri"/>
              <a:cs typeface="Symbol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900" dirty="0">
                <a:latin typeface="Times New Roman"/>
                <a:ea typeface="Calibri"/>
                <a:cs typeface="Symbol"/>
              </a:rPr>
              <a:t>стремится к общению со взрослыми и активно подражает им в движениях и действиях; появляются игры, в которых ребенок воспроизводит действия взрослого;</a:t>
            </a:r>
            <a:endParaRPr lang="ru-RU" sz="2900" dirty="0">
              <a:ea typeface="Calibri"/>
              <a:cs typeface="Symbol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900" dirty="0">
                <a:latin typeface="Times New Roman"/>
                <a:ea typeface="Calibri"/>
                <a:cs typeface="Symbol"/>
              </a:rPr>
              <a:t>проявляет интерес к сверстникам; наблюдает за их действиями и подражает им;</a:t>
            </a:r>
            <a:endParaRPr lang="ru-RU" sz="2900" dirty="0">
              <a:ea typeface="Calibri"/>
              <a:cs typeface="Symbol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900" dirty="0">
                <a:latin typeface="Times New Roman"/>
                <a:ea typeface="Calibri"/>
                <a:cs typeface="Symbol"/>
              </a:rPr>
              <a:t>проявляет интерес к стихам, песням и сказкам, рассматриванию картинки, стремится двигаться под музыку; эмоционально откликается на различные произведения культуры и искусства;</a:t>
            </a:r>
            <a:endParaRPr lang="ru-RU" sz="2900" dirty="0">
              <a:ea typeface="Calibri"/>
              <a:cs typeface="Symbol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900" dirty="0">
                <a:latin typeface="Times New Roman"/>
                <a:ea typeface="Calibri"/>
                <a:cs typeface="Symbol"/>
              </a:rPr>
              <a:t>у ребенка развита крупная моторика, он стремится осваивать различные виды движения (бег, лазанье, перешагивание и пр.).</a:t>
            </a:r>
            <a:endParaRPr lang="ru-RU" sz="2900" dirty="0">
              <a:ea typeface="Calibri"/>
              <a:cs typeface="Symbol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932894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0690" y="321276"/>
            <a:ext cx="7839635" cy="76611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/>
            </a:r>
            <a:br>
              <a:rPr lang="ru-RU" sz="2200" b="1" dirty="0" smtClean="0">
                <a:solidFill>
                  <a:prstClr val="black"/>
                </a:solidFill>
                <a:latin typeface="Times New Roman"/>
                <a:ea typeface="Times New Roman"/>
              </a:rPr>
            </a:br>
            <a:r>
              <a:rPr lang="ru-RU" sz="22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Планируемые </a:t>
            </a:r>
            <a:r>
              <a:rPr lang="ru-RU" sz="2200" b="1" dirty="0">
                <a:solidFill>
                  <a:prstClr val="black"/>
                </a:solidFill>
                <a:latin typeface="Times New Roman"/>
                <a:ea typeface="Times New Roman"/>
              </a:rPr>
              <a:t>результаты освоения программы</a:t>
            </a:r>
            <a:r>
              <a:rPr lang="ru-RU" sz="1400" dirty="0">
                <a:solidFill>
                  <a:prstClr val="black"/>
                </a:solidFill>
                <a:latin typeface="Times New Roman"/>
                <a:ea typeface="Times New Roman"/>
              </a:rPr>
              <a:t/>
            </a:r>
            <a:br>
              <a:rPr lang="ru-RU" sz="1400" dirty="0">
                <a:solidFill>
                  <a:prstClr val="black"/>
                </a:solidFill>
                <a:latin typeface="Times New Roman"/>
                <a:ea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0130" y="877329"/>
            <a:ext cx="8340811" cy="5647039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200" b="1" dirty="0" smtClean="0">
                <a:latin typeface="Times New Roman"/>
                <a:ea typeface="Calibri"/>
              </a:rPr>
              <a:t>         Целевые </a:t>
            </a:r>
            <a:r>
              <a:rPr lang="ru-RU" sz="5200" b="1" dirty="0">
                <a:latin typeface="Times New Roman"/>
                <a:ea typeface="Calibri"/>
              </a:rPr>
              <a:t>ориентиры на этапе завершения дошкольного образования:</a:t>
            </a:r>
            <a:endParaRPr lang="ru-RU" sz="5200" dirty="0">
              <a:ea typeface="Calibri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sz="5200" dirty="0">
                <a:latin typeface="Times New Roman"/>
                <a:ea typeface="Calibri"/>
                <a:cs typeface="Symbol"/>
              </a:rPr>
              <a:t>ребенок овладевает основными культурными способами деятельности, проявляет инициативу и самостоятельность в разных видах деятельности - игре, общении, познавательно-исследовательской деятельности, конструировании и др.; способен выбирать себе род занятий, участников по совместной деятельности;</a:t>
            </a:r>
            <a:endParaRPr lang="ru-RU" sz="5200" dirty="0">
              <a:ea typeface="Calibri"/>
              <a:cs typeface="Symbol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sz="5200" dirty="0">
                <a:latin typeface="Times New Roman"/>
                <a:ea typeface="Calibri"/>
                <a:cs typeface="Symbol"/>
              </a:rPr>
              <a:t>ребенок обладает установкой положительного отношения к миру, к разным видам труда, другим людям и самому себе, обладает чувством собственного достоинства; активно взаимодействует со сверстниками и взрослыми, участвует в совместных играх. Способен договариваться, учитывать интересы и чувства других, сопереживать неудачам и радоваться успехам других, адекватно проявляет свои чувства, в том числе чувство веры в себя, старается разрешать конфликты;</a:t>
            </a:r>
            <a:endParaRPr lang="ru-RU" sz="5200" dirty="0">
              <a:ea typeface="Calibri"/>
              <a:cs typeface="Symbol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sz="5200" dirty="0">
                <a:latin typeface="Times New Roman"/>
                <a:ea typeface="Calibri"/>
                <a:cs typeface="Symbol"/>
              </a:rPr>
              <a:t>ребенок обладает развитым воображением, которое реализуется в разных видах деятельности, и прежде всего в игре; ребенок владеет разными формами и видами игры, различает условную и реальную ситуации, умеет подчиняться разным правилам и социальным нормам;</a:t>
            </a:r>
            <a:endParaRPr lang="ru-RU" sz="5200" dirty="0">
              <a:ea typeface="Calibri"/>
              <a:cs typeface="Symbol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sz="5200" dirty="0">
                <a:latin typeface="Times New Roman"/>
                <a:ea typeface="Calibri"/>
                <a:cs typeface="Symbol"/>
              </a:rPr>
              <a:t>ребенок достаточно хорошо владеет устной речью, может выражать свои мысли и желания, может использовать речь для выражения своих мыслей, чувств и желаний, построения речевого высказывания в ситуации общения, может выделять звуки в словах, у ребенка складываются предпосылки грамотности;</a:t>
            </a:r>
            <a:endParaRPr lang="ru-RU" sz="5200" dirty="0">
              <a:ea typeface="Calibri"/>
              <a:cs typeface="Symbol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sz="5200" dirty="0">
                <a:latin typeface="Times New Roman"/>
                <a:ea typeface="Calibri"/>
                <a:cs typeface="Symbol"/>
              </a:rPr>
              <a:t>ребенка развита крупная и мелкая моторика; он подвижен, вынослив, владеет основными движениями, может контролировать свои движения и управлять ими;</a:t>
            </a:r>
            <a:endParaRPr lang="ru-RU" sz="5200" dirty="0">
              <a:ea typeface="Calibri"/>
              <a:cs typeface="Symbol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sz="5200" dirty="0">
                <a:latin typeface="Times New Roman"/>
                <a:ea typeface="Calibri"/>
                <a:cs typeface="Symbol"/>
              </a:rPr>
              <a:t>ребенок способен к волевым усилиям, может следовать социальным нормам поведения и правилам в разных видах деятельности, во взаимоотношениях со взрослыми и сверстниками, может соблюдать правила безопасного поведения и личной гигиены;</a:t>
            </a:r>
            <a:endParaRPr lang="ru-RU" sz="5200" dirty="0">
              <a:ea typeface="Calibri"/>
              <a:cs typeface="Symbol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sz="5200" dirty="0">
                <a:latin typeface="Times New Roman"/>
                <a:ea typeface="Calibri"/>
                <a:cs typeface="Symbol"/>
              </a:rPr>
              <a:t>ребенок проявляет любознательность, задает вопросы взрослым и сверстникам, интересуется причинно-следственными связями, пытается самостоятельно придумывать объяснения явлениям природы и поступкам людей; склонен наблюдать, экспериментировать. Обладает начальными знаниями о себе, о природном и социальном мире, в котором он живет; знаком с произведениями детской литературы, обладает элементарными представлениями из области живой природы, естествознания, математики, истории и т.п.;</a:t>
            </a:r>
            <a:endParaRPr lang="ru-RU" sz="5200" dirty="0">
              <a:ea typeface="Calibri"/>
              <a:cs typeface="Symbol"/>
            </a:endParaRPr>
          </a:p>
          <a:p>
            <a:pPr marL="3429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sz="5200" dirty="0">
                <a:latin typeface="Times New Roman"/>
                <a:ea typeface="Calibri"/>
                <a:cs typeface="Symbol"/>
              </a:rPr>
              <a:t>ребенок способен к принятию собственных решений, опираясь на свои знания и умения в различных видах </a:t>
            </a:r>
            <a:r>
              <a:rPr lang="ru-RU" sz="4800" dirty="0">
                <a:latin typeface="Times New Roman"/>
                <a:ea typeface="Calibri"/>
                <a:cs typeface="Symbol"/>
              </a:rPr>
              <a:t>деятельности</a:t>
            </a:r>
            <a:endParaRPr lang="ru-RU" sz="4800" dirty="0">
              <a:ea typeface="Calibri"/>
              <a:cs typeface="Symbol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69099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1263" y="308920"/>
            <a:ext cx="7839635" cy="753761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Содержание образовательной деятельность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417499835"/>
              </p:ext>
            </p:extLst>
          </p:nvPr>
        </p:nvGraphicFramePr>
        <p:xfrm>
          <a:off x="407770" y="958635"/>
          <a:ext cx="8452024" cy="559917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569312"/>
                <a:gridCol w="688271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Образовательные области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Содержание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Социально-коммуникативное развитие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Symbol"/>
                        </a:rPr>
                        <a:t>Усвоение норм и ценностей, принятых в обществе, включая моральные и нравственные ценности</a:t>
                      </a:r>
                      <a:endParaRPr lang="ru-RU" sz="1200" dirty="0" smtClean="0">
                        <a:effectLst/>
                        <a:latin typeface="+mn-lt"/>
                        <a:ea typeface="Times New Roman"/>
                        <a:cs typeface="Symbol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Symbol"/>
                        </a:rPr>
                        <a:t>Развитие общения и взаимодействия ребенка со взрослыми и сверстниками</a:t>
                      </a:r>
                      <a:endParaRPr lang="ru-RU" sz="1200" dirty="0" smtClean="0">
                        <a:effectLst/>
                        <a:latin typeface="+mn-lt"/>
                        <a:ea typeface="Times New Roman"/>
                        <a:cs typeface="Symbol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Symbol"/>
                        </a:rPr>
                        <a:t>Становление самостоятельности, целенаправленности и </a:t>
                      </a:r>
                      <a:r>
                        <a:rPr lang="ru-RU" sz="1200" dirty="0" err="1" smtClean="0">
                          <a:effectLst/>
                          <a:latin typeface="Times New Roman"/>
                          <a:ea typeface="Times New Roman"/>
                          <a:cs typeface="Symbol"/>
                        </a:rPr>
                        <a:t>саморегуляции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Symbol"/>
                        </a:rPr>
                        <a:t> собственных действий </a:t>
                      </a:r>
                      <a:endParaRPr lang="ru-RU" sz="1200" dirty="0" smtClean="0">
                        <a:effectLst/>
                        <a:latin typeface="+mn-lt"/>
                        <a:ea typeface="Times New Roman"/>
                        <a:cs typeface="Symbol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Symbol"/>
                        </a:rPr>
                        <a:t>Развитие социального и эмоционального интеллекта, эмоциональной отзывчивости, сопереживания</a:t>
                      </a:r>
                      <a:endParaRPr lang="ru-RU" sz="1200" dirty="0" smtClean="0">
                        <a:effectLst/>
                        <a:latin typeface="+mn-lt"/>
                        <a:ea typeface="Times New Roman"/>
                        <a:cs typeface="Symbol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Symbol"/>
                        </a:rPr>
                        <a:t>Формирование готовности к совместной деятельности со сверстниками</a:t>
                      </a:r>
                      <a:endParaRPr lang="ru-RU" sz="1200" dirty="0" smtClean="0">
                        <a:effectLst/>
                        <a:latin typeface="+mn-lt"/>
                        <a:ea typeface="Times New Roman"/>
                        <a:cs typeface="Symbol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Symbol"/>
                        </a:rPr>
                        <a:t>Формирование уважительного отношения и чувства принадлежности к своей семье и к обществу детей и взрослых в организации</a:t>
                      </a:r>
                      <a:endParaRPr lang="ru-RU" sz="1200" dirty="0" smtClean="0">
                        <a:effectLst/>
                        <a:latin typeface="+mn-lt"/>
                        <a:ea typeface="Times New Roman"/>
                        <a:cs typeface="Symbol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Symbol"/>
                        </a:rPr>
                        <a:t>Формирование позитивных установок к различным видам труда и творчества</a:t>
                      </a:r>
                      <a:endParaRPr lang="ru-RU" sz="1200" dirty="0" smtClean="0">
                        <a:effectLst/>
                        <a:latin typeface="+mn-lt"/>
                        <a:ea typeface="Times New Roman"/>
                        <a:cs typeface="Symbol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Symbol"/>
                        </a:rPr>
                        <a:t>Формирование основ безопасного поведения в быту, социуме, природе. Овладение речью как средством общения и культуры</a:t>
                      </a:r>
                      <a:endParaRPr lang="ru-RU" sz="1200" dirty="0" smtClean="0">
                        <a:effectLst/>
                        <a:latin typeface="+mn-lt"/>
                        <a:ea typeface="Times New Roman"/>
                        <a:cs typeface="Symbol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Познавательное развитие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</a:rPr>
                        <a:t>Развитие интересов детей, любознательности и познавательной мотивации.</a:t>
                      </a:r>
                      <a:endParaRPr lang="ru-RU" sz="1100" dirty="0" smtClean="0">
                        <a:effectLst/>
                        <a:latin typeface="+mn-lt"/>
                        <a:ea typeface="Calibri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</a:rPr>
                        <a:t>Формирование познавательных действий, становление сознания.</a:t>
                      </a:r>
                      <a:endParaRPr lang="ru-RU" sz="1100" dirty="0" smtClean="0">
                        <a:effectLst/>
                        <a:latin typeface="+mn-lt"/>
                        <a:ea typeface="Calibri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</a:rPr>
                        <a:t>Развитие воображения и творческой активности.</a:t>
                      </a:r>
                      <a:endParaRPr lang="ru-RU" sz="1100" dirty="0" smtClean="0">
                        <a:effectLst/>
                        <a:latin typeface="+mn-lt"/>
                        <a:ea typeface="Calibri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</a:rPr>
                        <a:t>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др.).</a:t>
                      </a:r>
                      <a:endParaRPr lang="ru-RU" sz="1100" dirty="0" smtClean="0">
                        <a:effectLst/>
                        <a:latin typeface="+mn-lt"/>
                        <a:ea typeface="Calibri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</a:rPr>
                        <a:t>Формирование первичных представлений о малой родине и Отечестве, представлений о социокультурных ценностях народа, об отечественных традициях и праздниках.</a:t>
                      </a:r>
                      <a:endParaRPr lang="ru-RU" sz="1100" dirty="0" smtClean="0">
                        <a:effectLst/>
                        <a:latin typeface="+mn-lt"/>
                        <a:ea typeface="Calibri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</a:rPr>
                        <a:t>Формирование первичных представлений о планете Земля как общем доме людей, об особенностях её природы, многообразии стран и народов.</a:t>
                      </a:r>
                      <a:endParaRPr lang="ru-RU" sz="1100" dirty="0" smtClean="0">
                        <a:effectLst/>
                        <a:latin typeface="+mn-lt"/>
                        <a:ea typeface="Calibri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0682246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0117" y="185350"/>
            <a:ext cx="7839635" cy="691979"/>
          </a:xfrm>
        </p:spPr>
        <p:txBody>
          <a:bodyPr/>
          <a:lstStyle/>
          <a:p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Содержание образовательной деятельность</a:t>
            </a:r>
            <a:endParaRPr lang="ru-RU" dirty="0"/>
          </a:p>
        </p:txBody>
      </p:sp>
      <p:graphicFrame>
        <p:nvGraphicFramePr>
          <p:cNvPr id="5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171851464"/>
              </p:ext>
            </p:extLst>
          </p:nvPr>
        </p:nvGraphicFramePr>
        <p:xfrm>
          <a:off x="321271" y="778475"/>
          <a:ext cx="8452024" cy="59576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569312"/>
                <a:gridCol w="6882712"/>
              </a:tblGrid>
              <a:tr h="56813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Образовательные области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Содержание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727259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Речевое развитие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</a:rPr>
                        <a:t>Овладение русской и татарской  речью  как средством общения и культуры; </a:t>
                      </a:r>
                      <a:endParaRPr lang="ru-RU" sz="1100" dirty="0" smtClean="0">
                        <a:effectLst/>
                        <a:latin typeface="+mn-lt"/>
                        <a:ea typeface="Calibri"/>
                      </a:endParaRPr>
                    </a:p>
                    <a:p>
                      <a:pPr marL="17145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</a:rPr>
                        <a:t>обогащение активного словаря;</a:t>
                      </a:r>
                      <a:endParaRPr lang="ru-RU" sz="1100" dirty="0" smtClean="0">
                        <a:effectLst/>
                        <a:latin typeface="+mn-lt"/>
                        <a:ea typeface="Calibri"/>
                      </a:endParaRPr>
                    </a:p>
                    <a:p>
                      <a:pPr marL="17145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</a:rPr>
                        <a:t>развитие связной, грамматически правильной диалогической и монологической речи; </a:t>
                      </a:r>
                      <a:endParaRPr lang="ru-RU" sz="1100" dirty="0" smtClean="0">
                        <a:effectLst/>
                        <a:latin typeface="+mn-lt"/>
                        <a:ea typeface="Calibri"/>
                      </a:endParaRPr>
                    </a:p>
                    <a:p>
                      <a:pPr marL="17145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</a:rPr>
                        <a:t>развитие речевого творчества; </a:t>
                      </a:r>
                      <a:endParaRPr lang="ru-RU" sz="1100" dirty="0" smtClean="0">
                        <a:effectLst/>
                        <a:latin typeface="+mn-lt"/>
                        <a:ea typeface="Calibri"/>
                      </a:endParaRPr>
                    </a:p>
                    <a:p>
                      <a:pPr marL="17145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</a:rPr>
                        <a:t>развитие звуковой и интонационной культуры речи, фонематического слуха; </a:t>
                      </a:r>
                      <a:endParaRPr lang="ru-RU" sz="1100" dirty="0" smtClean="0">
                        <a:effectLst/>
                        <a:latin typeface="+mn-lt"/>
                        <a:ea typeface="Calibri"/>
                      </a:endParaRPr>
                    </a:p>
                    <a:p>
                      <a:pPr marL="17145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</a:rPr>
                        <a:t>знакомство с книжной культурой, детской литературой, понимание на слух текстов различных жанров детской литературы; </a:t>
                      </a:r>
                      <a:endParaRPr lang="ru-RU" sz="1100" dirty="0" smtClean="0">
                        <a:effectLst/>
                        <a:latin typeface="+mn-lt"/>
                        <a:ea typeface="Calibri"/>
                      </a:endParaRPr>
                    </a:p>
                    <a:p>
                      <a:pPr marL="17145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</a:rPr>
                        <a:t>формирование звуковой аналитико-синтетической активности как предпосылки обучения грамоте.</a:t>
                      </a:r>
                      <a:endParaRPr lang="ru-RU" sz="1100" dirty="0" smtClean="0">
                        <a:effectLst/>
                        <a:latin typeface="+mn-lt"/>
                        <a:ea typeface="Calibri"/>
                      </a:endParaRPr>
                    </a:p>
                  </a:txBody>
                  <a:tcPr/>
                </a:tc>
              </a:tr>
              <a:tr h="1578809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Художественно-эстетическое развитие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</a:rPr>
                        <a:t>Развитие предпосылок ценностно-смыслового восприятия и понимания произведений</a:t>
                      </a:r>
                      <a:endParaRPr lang="ru-RU" sz="1100" dirty="0" smtClean="0">
                        <a:effectLst/>
                        <a:latin typeface="+mn-lt"/>
                        <a:ea typeface="Calibri"/>
                      </a:endParaRPr>
                    </a:p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</a:rPr>
                        <a:t>искусства (словесного, музыкального, изобразительного), мира природы.</a:t>
                      </a:r>
                      <a:endParaRPr lang="ru-RU" sz="1100" dirty="0" smtClean="0">
                        <a:effectLst/>
                        <a:latin typeface="+mn-lt"/>
                        <a:ea typeface="Calibri"/>
                      </a:endParaRP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 Становление эстетического отношения к окружающему миру.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Формирование элементарных представлений о видах искусства.- восприятие музыки, художественной литературы, фольклора.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Стимулирование сопереживания персонажам художественных произведений.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Реализация самостоятельной творческой деятельности детей (изобразительной, конструктивно-модельной, музыкальной и др.).</a:t>
                      </a:r>
                    </a:p>
                  </a:txBody>
                  <a:tcPr/>
                </a:tc>
              </a:tr>
              <a:tr h="199526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Физическое развитие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Symbol"/>
                        </a:rPr>
                        <a:t>охрана жизни и укрепление здоровья, обеспечение нормального функционирования всех органов и систем организм; 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Symbol"/>
                        </a:rPr>
                        <a:t>всестороннее совершенствование физических качеств;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Symbol"/>
                        </a:rPr>
                        <a:t>повышение работоспособности и закаливание.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Symbol"/>
                        </a:rPr>
                        <a:t>формирование двигательных умений и навыков;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Symbol"/>
                        </a:rPr>
                        <a:t>овладение ребенком элементарными знаниями о своем организме, роли физических упражнений в его жизни, способах укрепления собственного здоровья.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Symbol"/>
                        </a:rPr>
                        <a:t>формирование интереса и потребности в занятиях физическими упражнениями;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Symbol"/>
                        </a:rPr>
                        <a:t>разностороннее  гармоничное развитие ребенка (не только физическое, но и умственное, нравственное, эстетическое, трудовое).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751493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487</TotalTime>
  <Words>1123</Words>
  <Application>Microsoft Office PowerPoint</Application>
  <PresentationFormat>Экран (4:3)</PresentationFormat>
  <Paragraphs>95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Office Theme</vt:lpstr>
      <vt:lpstr>Краткая презентация образовательной программы МБДОУ  «Коноваловский детский сад» Мензелинского муниципального района муниципального района РТ</vt:lpstr>
      <vt:lpstr>                          Основная  образовательная программа – образовательная программа МБДОУ Коноваловского детского сада  «Солнышко» муниципального района Республики Татарстан (далее Программа) разрабатывалась в соответствии с Федеральным законом от 29 декабря 2012 г. № 273-ФЗ «Об образовании в Российской Федерации» и Федеральным государственным образовательным стандартом дошкольного образования. Программа направлена на создание условий развития дошкольников, открывающих возможности  для позитивной социализации ребёнка, его всестороннего личностного развития, развития инициативы и творческих способностей на основе сотрудничества со взрослыми и сверстниками в соответствующих дошкольному возрасту видам деятельности. Программа включает обязательную часть и часть, формируемую участниками образовательных отношений. Обе части являются взаимодополняющими и необходимыми с точки зрения реализации требований Федерального государственного образовательного стандарта дошкольного образования .</vt:lpstr>
      <vt:lpstr>Цели и задачи реализации программы</vt:lpstr>
      <vt:lpstr>Принципы и подходы к формированию программы</vt:lpstr>
      <vt:lpstr> Планируемые результаты освоения программы </vt:lpstr>
      <vt:lpstr> Планируемые результаты освоения программы </vt:lpstr>
      <vt:lpstr>Содержание образовательной деятельность</vt:lpstr>
      <vt:lpstr>Содержание образовательной деятельность</vt:lpstr>
    </vt:vector>
  </TitlesOfParts>
  <Company>PJSC "New Engineering Technologies"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aser</cp:lastModifiedBy>
  <cp:revision>51</cp:revision>
  <dcterms:created xsi:type="dcterms:W3CDTF">2016-11-18T14:12:19Z</dcterms:created>
  <dcterms:modified xsi:type="dcterms:W3CDTF">2020-04-10T09:42:06Z</dcterms:modified>
</cp:coreProperties>
</file>